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82" r:id="rId6"/>
    <p:sldId id="259" r:id="rId7"/>
    <p:sldId id="283" r:id="rId8"/>
    <p:sldId id="260" r:id="rId9"/>
    <p:sldId id="261" r:id="rId10"/>
    <p:sldId id="262" r:id="rId11"/>
    <p:sldId id="2059" r:id="rId12"/>
    <p:sldId id="278" r:id="rId13"/>
    <p:sldId id="279" r:id="rId14"/>
    <p:sldId id="270" r:id="rId15"/>
    <p:sldId id="280" r:id="rId16"/>
    <p:sldId id="2058" r:id="rId17"/>
    <p:sldId id="20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437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FDD31-B3D3-44FE-93C7-3F6523DD87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A5A40-F49D-4F1D-B864-0981AF5466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1146579" y="1104898"/>
            <a:ext cx="637309" cy="657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-19666"/>
            <a:ext cx="12191999" cy="83099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accent2">
                    <a:lumMod val="75000"/>
                  </a:schemeClr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TRUE – FALSE  QUIZ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Snap ITC" panose="04040A07060A02020202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83" y="1126010"/>
            <a:ext cx="55389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4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blobfish is quite rare. 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483" y="2217721"/>
            <a:ext cx="29925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blobfish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109" y="3279036"/>
            <a:ext cx="109987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 blobfish is well-known through magazines and the internet. 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303" y="4720735"/>
            <a:ext cx="102717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4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There’s a lot of information about pandas, but not whales. 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46579" y="1087160"/>
            <a:ext cx="68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32390" y="2191805"/>
            <a:ext cx="637309" cy="657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146580" y="3216552"/>
            <a:ext cx="637309" cy="657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146579" y="4632346"/>
            <a:ext cx="637309" cy="657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146579" y="3119727"/>
            <a:ext cx="68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204299" y="2129645"/>
            <a:ext cx="68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15624" y="4486288"/>
            <a:ext cx="68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77902" y="2243440"/>
            <a:ext cx="610564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lives in rivers </a:t>
            </a:r>
            <a:r>
              <a:rPr lang="en-US" sz="3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/>
          </a:p>
        </p:txBody>
      </p:sp>
      <p:pic>
        <p:nvPicPr>
          <p:cNvPr id="3" name="Friends Plus for Vietnam G6 SB Track 1.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902897" y="170980"/>
            <a:ext cx="487363" cy="48736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077902" y="2231056"/>
            <a:ext cx="638054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lives 1,000 </a:t>
            </a:r>
            <a:r>
              <a:rPr lang="en-US" sz="34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under the sea.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7303" y="4758177"/>
            <a:ext cx="10570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We often see information about pandas, whales,….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5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4" grpId="0"/>
      <p:bldP spid="36" grpId="0"/>
      <p:bldP spid="39" grpId="0"/>
      <p:bldP spid="31" grpId="0"/>
      <p:bldP spid="33" grpId="0"/>
      <p:bldP spid="35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Question mark on blue background. Paper art style. 1895642 Vector Art at  Vecteez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96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357" y="1637832"/>
            <a:ext cx="99088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ea typeface="MS Mincho" panose="02020609040205080304" pitchFamily="49" charset="-128"/>
              </a:rPr>
              <a:t>ANSWER THE QUESTIONS</a:t>
            </a:r>
            <a:r>
              <a:rPr lang="en-US" sz="7200" b="1" i="1" dirty="0">
                <a:ln w="1905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  <a:ea typeface="MS Mincho" panose="02020609040205080304" pitchFamily="49" charset="-128"/>
              </a:rPr>
              <a:t> </a:t>
            </a:r>
            <a:endParaRPr lang="en-US" sz="7200" b="1" dirty="0">
              <a:ln w="1905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0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558" y="562062"/>
            <a:ext cx="1036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tabLst>
                <a:tab pos="373380" algn="l"/>
                <a:tab pos="544830" algn="l"/>
              </a:tabLst>
            </a:pPr>
            <a:r>
              <a:rPr lang="en-US" sz="36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Where does the blobfish live?</a:t>
            </a:r>
            <a:endParaRPr lang="en-US" sz="36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558" y="2599442"/>
            <a:ext cx="1036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2) Why is the blobfish famous?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8559" y="4636822"/>
            <a:ext cx="10368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3) How many species become extinct each year?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8558" y="1386749"/>
            <a:ext cx="97574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It lives under the seas near Australia. </a:t>
            </a:r>
            <a:endParaRPr lang="en-US" sz="3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385" y="3435487"/>
            <a:ext cx="1125927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 </a:t>
            </a:r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Because people say it is the ugliest animal in the world.</a:t>
            </a:r>
            <a:endParaRPr lang="en-US" sz="3400" b="1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4385" y="5283153"/>
            <a:ext cx="103680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 </a:t>
            </a:r>
            <a:r>
              <a:rPr lang="en-US" sz="3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Thousands of species become extinct each year.</a:t>
            </a:r>
            <a:endParaRPr lang="en-US" sz="3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6,687 Young artist Vectors, Royalty-free Vector Young artist Images |  Depositphotos®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9154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2608651"/>
            <a:ext cx="71570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ctr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6000" b="1" dirty="0">
                <a:ln>
                  <a:solidFill>
                    <a:srgbClr val="009999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MS Mincho" panose="02020609040205080304" pitchFamily="49" charset="-128"/>
              </a:rPr>
              <a:t>Draw a picture</a:t>
            </a:r>
            <a:endParaRPr lang="en-US" sz="6000" b="1" dirty="0">
              <a:ln>
                <a:solidFill>
                  <a:srgbClr val="009999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MS Mincho" panose="02020609040205080304" pitchFamily="49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p 22 Background Effect CSS Cho Trang Web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942" y="1519644"/>
            <a:ext cx="110972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marR="0" algn="ctr">
              <a:spcBef>
                <a:spcPts val="0"/>
              </a:spcBef>
              <a:spcAft>
                <a:spcPts val="600"/>
              </a:spcAft>
              <a:tabLst>
                <a:tab pos="720725" algn="l"/>
              </a:tabLs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</a:rPr>
              <a:t>Do you know the names of any animals in danger?</a:t>
            </a:r>
            <a:endParaRPr lang="en-US" sz="3600" b="1" dirty="0">
              <a:solidFill>
                <a:srgbClr val="C00000"/>
              </a:solidFill>
              <a:effectLst/>
              <a:latin typeface="Bookman Old Style" panose="02050604050505020204" pitchFamily="18" charset="0"/>
              <a:ea typeface="MS Mincho" panose="02020609040205080304" pitchFamily="4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7575" y="3072407"/>
            <a:ext cx="11537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marR="0" algn="ctr">
              <a:spcBef>
                <a:spcPts val="0"/>
              </a:spcBef>
              <a:spcAft>
                <a:spcPts val="600"/>
              </a:spcAft>
              <a:tabLst>
                <a:tab pos="720725" algn="l"/>
              </a:tabLst>
            </a:pPr>
            <a:r>
              <a:rPr lang="en-US" sz="3600" b="1" i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</a:rPr>
              <a:t> Do you think which ones are ugly and which ones are beautiful?</a:t>
            </a:r>
            <a:endParaRPr lang="en-US" sz="3600" b="1" dirty="0">
              <a:solidFill>
                <a:srgbClr val="C00000"/>
              </a:solidFill>
              <a:effectLst/>
              <a:latin typeface="Bookman Old Style" panose="02050604050505020204" pitchFamily="18" charset="0"/>
              <a:ea typeface="MS Mincho" panose="02020609040205080304" pitchFamily="49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636"/>
            <a:ext cx="2472620" cy="23543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ow Much Homework Is Too Much? | Strategy Educatio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-290" b="1"/>
          <a:stretch>
            <a:fillRect/>
          </a:stretch>
        </p:blipFill>
        <p:spPr bwMode="auto">
          <a:xfrm>
            <a:off x="46383" y="-19878"/>
            <a:ext cx="12145617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3091" y="2328699"/>
            <a:ext cx="8863314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720725" algn="l"/>
              </a:tabLst>
            </a:pPr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new words by heart.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Prepare the next lesson:  		</a:t>
            </a:r>
            <a:r>
              <a:rPr lang="en-US" sz="5400" b="1" i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LANGUAGE FOCUS</a:t>
            </a:r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om the bottom of my heart, thank you to each and every person who took  the time to stop by o… | Hand lettering for beginners, Thank you wallpaper,  Thank you card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6"/>
          <a:stretch>
            <a:fillRect/>
          </a:stretch>
        </p:blipFill>
        <p:spPr bwMode="auto">
          <a:xfrm>
            <a:off x="2539678" y="486136"/>
            <a:ext cx="6568633" cy="58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o Am I Stock Photos and Images - 123R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99" y="328475"/>
            <a:ext cx="7616487" cy="65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1"/>
            <a:ext cx="12191999" cy="6865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963" y="736847"/>
            <a:ext cx="11611992" cy="541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44780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Teacher divides class into two groups and have two representatives.</a:t>
            </a:r>
            <a:endParaRPr lang="en-US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R="0"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14478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Teacher prepares a small card with the name of an animal on it and sticks a card to the representative's back and allows them to walk around the group asking different questions to identify who they are. </a:t>
            </a:r>
            <a:endParaRPr lang="en-US" sz="32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44780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Only "Yes - No questions" are used for the students to answer "Yes" or "No". The group representative who knows who he/she is first wins. </a:t>
            </a:r>
            <a:endParaRPr lang="en-US" sz="32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4"/>
          <a:stretch>
            <a:fillRect/>
          </a:stretch>
        </p:blipFill>
        <p:spPr>
          <a:xfrm>
            <a:off x="2824763" y="729483"/>
            <a:ext cx="6044029" cy="51578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910" y="5216206"/>
            <a:ext cx="751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WHICH ANIMALS IS IT?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8408" y="5809859"/>
            <a:ext cx="458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C000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 It is blobfish.</a:t>
            </a:r>
            <a:endParaRPr lang="en-US" sz="3600" i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151102blobfish02-2b96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9" y="520668"/>
            <a:ext cx="7519385" cy="45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3978"/>
            <a:ext cx="12192000" cy="68580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5368530" y="3082529"/>
            <a:ext cx="1847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34394" y="1046238"/>
            <a:ext cx="7453002" cy="1107996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tencil" panose="040409050D0802020404" pitchFamily="82" charset="0"/>
                <a:cs typeface="Times New Roman" panose="02020603050405020304" pitchFamily="18" charset="0"/>
              </a:rPr>
              <a:t>UNIT 3: </a:t>
            </a:r>
            <a:r>
              <a:rPr lang="en-US" sz="6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Stencil" panose="040409050D0802020404" pitchFamily="82" charset="0"/>
                <a:ea typeface="MS Mincho" panose="02020609040205080304" pitchFamily="49" charset="-128"/>
              </a:rPr>
              <a:t>wildlife</a:t>
            </a:r>
            <a:r>
              <a:rPr lang="en-US" altLang="en-US" sz="66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tencil" panose="040409050D0802020404" pitchFamily="82" charset="0"/>
                <a:cs typeface="Times New Roman" panose="02020603050405020304" pitchFamily="18" charset="0"/>
              </a:rPr>
              <a:t> </a:t>
            </a:r>
            <a:endParaRPr lang="en-US" altLang="en-US" sz="6600" b="1" dirty="0">
              <a:ln w="2857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tencil" panose="040409050D0802020404" pitchFamily="8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649" y="2321120"/>
            <a:ext cx="114467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u="sng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Lesson 2</a:t>
            </a:r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CC66"/>
                </a:solidFill>
                <a:latin typeface="VNI-Bandit" pitchFamily="2" charset="0"/>
                <a:cs typeface="Times New Roman" panose="02020603050405020304" pitchFamily="18" charset="0"/>
              </a:rPr>
              <a:t>: READING - THE UGLIEST ANIMALS?</a:t>
            </a:r>
            <a:endParaRPr lang="en-US" sz="5400" dirty="0">
              <a:ln w="28575">
                <a:solidFill>
                  <a:srgbClr val="002060"/>
                </a:solidFill>
              </a:ln>
              <a:solidFill>
                <a:srgbClr val="FFCC66"/>
              </a:solidFill>
              <a:latin typeface="VNI-Bandit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542" y="-28374"/>
            <a:ext cx="279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990033"/>
                </a:solidFill>
                <a:latin typeface="Bahnschrift SemiBold" panose="020B0502040204020203" pitchFamily="34" charset="0"/>
              </a:rPr>
              <a:t>New words </a:t>
            </a:r>
            <a:endParaRPr lang="en-US" sz="3600" u="sng" dirty="0">
              <a:solidFill>
                <a:srgbClr val="990033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074" name="Picture 2" descr="Blobfish might be a gooey mess out of water, but check out a living one!  (VIDEO) | WTF!? | Earth Touch New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1096010"/>
            <a:ext cx="5959055" cy="4177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902" y="617957"/>
            <a:ext cx="351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blobfish (n)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902" y="1292572"/>
            <a:ext cx="2965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species (n) 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8367" y="2196273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200" b="0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There are many</a:t>
            </a:r>
            <a:r>
              <a:rPr lang="en-US" sz="3200" b="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en-US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dogs.</a:t>
            </a:r>
            <a:endParaRPr lang="en-US" sz="3200" b="0" i="1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7120" y="1337865"/>
            <a:ext cx="9763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 group of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30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en-US" sz="30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whose members are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</a:t>
            </a:r>
            <a:r>
              <a:rPr lang="en-US" sz="30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 can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breed</a:t>
            </a:r>
            <a:r>
              <a:rPr lang="en-US" sz="30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together to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en-US" sz="30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young animals or plants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222" y="2868990"/>
            <a:ext cx="2799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32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xtinct (adj)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627535" y="2909388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no longer in existence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367" y="3493083"/>
            <a:ext cx="92469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white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rhino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is now almost 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extinct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062" y="4198456"/>
            <a:ext cx="2579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weird (adj) 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484113" y="4197542"/>
            <a:ext cx="94933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very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strange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unusual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difficult to understand or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260" y="5140116"/>
            <a:ext cx="6263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200" b="0" i="1" u="sng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She's a really </a:t>
            </a:r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weird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girl.</a:t>
            </a:r>
            <a:endParaRPr lang="en-US" sz="3200" b="0" i="1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2" grpId="1"/>
      <p:bldP spid="14" grpId="0"/>
      <p:bldP spid="16" grpId="0"/>
      <p:bldP spid="16" grpId="1"/>
      <p:bldP spid="18" grpId="0"/>
      <p:bldP spid="20" grpId="0"/>
      <p:bldP spid="22" grpId="0"/>
      <p:bldP spid="22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542" y="-28374"/>
            <a:ext cx="279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990033"/>
                </a:solidFill>
                <a:latin typeface="Bahnschrift SemiBold" panose="020B0502040204020203" pitchFamily="34" charset="0"/>
              </a:rPr>
              <a:t>New words </a:t>
            </a:r>
            <a:endParaRPr lang="en-US" sz="3600" u="sng" dirty="0">
              <a:solidFill>
                <a:srgbClr val="990033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160" y="724654"/>
            <a:ext cx="218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rare (adj)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4160" y="1932186"/>
            <a:ext cx="2296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danger (n) 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9384" y="3839584"/>
            <a:ext cx="2799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to protect (v) 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29840" y="739163"/>
            <a:ext cx="8107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not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</a:t>
            </a:r>
            <a:r>
              <a:rPr lang="en-US" sz="3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</a:t>
            </a:r>
            <a:r>
              <a:rPr lang="en-US" sz="3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very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unusual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" y="1284742"/>
            <a:ext cx="10678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museum </a:t>
            </a:r>
            <a:r>
              <a:rPr lang="en-US" sz="3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</a:t>
            </a:r>
            <a:r>
              <a:rPr lang="en-US" sz="3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rare</a:t>
            </a:r>
            <a:r>
              <a:rPr lang="en-US" sz="3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precious</a:t>
            </a:r>
            <a:r>
              <a:rPr lang="en-US" sz="3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treasures</a:t>
            </a:r>
            <a:r>
              <a:rPr lang="en-US" sz="3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9840" y="1988512"/>
            <a:ext cx="96621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possibility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that someone or something will be harmed ,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destroyed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or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killed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542" y="2962085"/>
            <a:ext cx="10546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u="sng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Animals in 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danger</a:t>
            </a:r>
            <a:r>
              <a:rPr lang="en-US" sz="3200" b="0" i="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 our 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help.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50122" y="3863306"/>
            <a:ext cx="9102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to keep someone or something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from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harm, damage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or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illness.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4542" y="4856791"/>
            <a:ext cx="11310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u="sng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The best idea is to 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all animals.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2" grpId="1"/>
      <p:bldP spid="14" grpId="0"/>
      <p:bldP spid="16" grpId="0"/>
      <p:bldP spid="16" grpId="1"/>
      <p:bldP spid="20" grpId="0"/>
      <p:bldP spid="22" grpId="0"/>
      <p:bldP spid="22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marR="0" lvl="0" algn="ctr">
              <a:spcBef>
                <a:spcPts val="600"/>
              </a:spcBef>
              <a:spcAft>
                <a:spcPts val="600"/>
              </a:spcAft>
              <a:tabLst>
                <a:tab pos="720725" algn="l"/>
              </a:tabLst>
            </a:pPr>
            <a:r>
              <a:rPr lang="en-US" sz="36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MS Mincho" panose="02020609040205080304" pitchFamily="49" charset="-128"/>
              </a:rPr>
              <a:t>Which sentences does the writer agree with?</a:t>
            </a:r>
            <a:endParaRPr lang="en-US" sz="3600" b="1" dirty="0">
              <a:solidFill>
                <a:srgbClr val="C00000"/>
              </a:solidFill>
              <a:effectLst/>
              <a:latin typeface="Bookman Old Style" panose="02050604050505020204" pitchFamily="18" charset="0"/>
              <a:ea typeface="MS Mincho" panose="02020609040205080304" pitchFamily="4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" y="1103720"/>
            <a:ext cx="1031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1) It’s important to protect all animals because they are all interesting.</a:t>
            </a:r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520" y="2609970"/>
            <a:ext cx="117449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2) It’s best to protect the beautiful species, not the ugly ones. 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3520" y="4092287"/>
            <a:ext cx="120396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3) A lot of species become extinct every year. Animals in danger need our help.</a:t>
            </a:r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sz="3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2300</Words>
  <Application>WPS Presentation</Application>
  <PresentationFormat>Widescreen</PresentationFormat>
  <Paragraphs>109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1" baseType="lpstr">
      <vt:lpstr>Arial</vt:lpstr>
      <vt:lpstr>SimSun</vt:lpstr>
      <vt:lpstr>Wingdings</vt:lpstr>
      <vt:lpstr>Times New Roman</vt:lpstr>
      <vt:lpstr>MS Mincho</vt:lpstr>
      <vt:lpstr>Yu Gothic UI</vt:lpstr>
      <vt:lpstr>.VnVogue</vt:lpstr>
      <vt:lpstr>Segoe Print</vt:lpstr>
      <vt:lpstr>Arial Rounded MT Bold</vt:lpstr>
      <vt:lpstr>Wingdings 2</vt:lpstr>
      <vt:lpstr>Gill Sans MT</vt:lpstr>
      <vt:lpstr>Verdana</vt:lpstr>
      <vt:lpstr>Stencil</vt:lpstr>
      <vt:lpstr>VNI-Bandit</vt:lpstr>
      <vt:lpstr>Bahnschrift SemiBold</vt:lpstr>
      <vt:lpstr>Bookman Old Style</vt:lpstr>
      <vt:lpstr>Comic Sans MS</vt:lpstr>
      <vt:lpstr>Snap ITC</vt:lpstr>
      <vt:lpstr>Cooper Black</vt:lpstr>
      <vt:lpstr>Georgia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PHAM THI THUY</cp:lastModifiedBy>
  <cp:revision>14</cp:revision>
  <dcterms:created xsi:type="dcterms:W3CDTF">2021-05-22T17:06:00Z</dcterms:created>
  <dcterms:modified xsi:type="dcterms:W3CDTF">2021-07-22T03:59:23Z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